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68" r:id="rId5"/>
    <p:sldId id="269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0" r:id="rId16"/>
    <p:sldId id="271" r:id="rId17"/>
    <p:sldId id="272" r:id="rId18"/>
    <p:sldId id="273" r:id="rId19"/>
    <p:sldId id="274" r:id="rId20"/>
    <p:sldId id="267" r:id="rId21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6E7"/>
    <a:srgbClr val="01A89E"/>
    <a:srgbClr val="00A9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49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FB1A40D-40C7-4F76-B207-292597B53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164C2ADA-3AE2-48B0-95BC-4B50A5C08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F16ACCD3-7166-4CAC-ACB0-CE2DBD519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6B0942C7-7593-4A81-8AFC-F631BD6F3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49350166-2639-4B9A-AE1B-E04CBC25A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6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F462F1B-F743-48A2-A602-473B42BB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BC619BA3-26E0-4284-8207-81ED6618A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054BF08F-A719-4B83-8F3A-40C944CD7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B9BA3757-12CC-4E8E-B24D-7F07851FC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36633B3B-C5E0-4B3C-BFF0-78872EA5D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41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982E5D5-F96A-4C27-8200-12C50F84C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AC34C8ED-16E6-4DDC-AB70-042A0AF14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79369AC-8AA5-47F2-A5F9-EBE5E5CEE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6A17A600-E2AD-46A1-8DA6-8127F1020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FB42BF53-CC47-425E-A2D2-3811CED8A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056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88CD26A-0241-4EBE-9995-7DB20174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138D8EAF-1626-4777-A575-830916E97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BF6FCBCE-F9F0-4AC4-9767-9FC44689B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E3B68CD5-AB13-4DB2-A8E9-305B260D7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ED398A14-B560-4E7C-8C52-63324DE51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977D8002-C978-45CF-A0E1-ADFC82035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19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83C6FA7-0B48-4CCB-86D4-93A774138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BCEF719F-4628-4F8B-B0FD-BA6215516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AE694F73-A78F-415A-BB1A-11A0AD031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1CF117B8-0D6B-486A-A4A0-EDB86D663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79E8E2E2-FD42-4FB3-A7EF-08B0A0642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85ACF69-7BCD-4FA5-96D2-EE9B644E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AE8C6165-ED11-4F1A-991D-E5EE98CA6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F7CAE5E6-3694-4B20-85DD-48782723B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89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D05A088-3671-45DB-AC83-0BCD07061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6DC9CF9A-0F69-4BEE-8E5B-492366B8D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83831C82-5C16-44C4-A4D0-9BDBA2418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450D3CA3-055B-4AFC-A0CE-FF65E627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866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F30443AB-3224-4B10-A86C-4FA00FD60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26825A8C-EFDC-4D7A-8324-C132500FD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3515F726-E3E5-4F7F-84E7-D3CC89CD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976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35B4C685-58DB-4AFC-9E59-4F801915F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ADA6DEA6-FCB9-44A4-BDA3-A349332E6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705BFBEA-876E-4B87-A040-A74EDAC8B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7C20C4CE-25A6-4304-88EF-52991356A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D015156-C3CC-4068-9E80-F45647757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B07FAB13-3EC9-4340-9AB0-D1C4DDFB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22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3E227E5C-3FFA-4306-A695-F8C05FDC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B84135E7-C857-4AC8-A18E-CDECE57AE3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5A6BBE72-1A59-4373-875D-43DD4D19E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3A60C94E-9E14-4D1C-83D3-60B0CA1E2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448AFB0D-5D46-4062-A3E0-66A377135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89755E4A-AE7A-4C50-BAC4-2D55FAC29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25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DCF0829-B563-420F-808A-15C44617B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69AB5969-04CD-4760-8900-525825A2F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08A9BC50-1CF9-4D2C-88EA-1A567042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8B0CDC5F-998A-4B53-A7A2-FABC282D5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FDE1B988-38B5-4FF0-A067-DC4F51696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889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34DCB124-F658-41D8-83B9-994E2518EE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8E396731-672F-4DB6-B1A0-09D4F1DB2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27D10E6-57C3-45C0-BD48-BC525AE5F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4C5C403D-7BB1-48BF-BE08-3B6F42823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D5542E8E-02C4-42E0-A550-422BB6781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44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10670A89-3164-4C74-B8BA-6917FE657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83C0705C-549E-47AF-BFA6-E107D9FE1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DE91E22B-E801-4F76-BA5D-9ED9D89F8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6B513-7BE4-42E8-A6C8-207110ECFC03}" type="datetimeFigureOut">
              <a:rPr lang="it-IT" smtClean="0"/>
              <a:t>22/01/19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9BF09436-0C2C-4206-931B-BC908F876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FB363086-CC53-44C4-9855-F41CC0E23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1F434-21F5-4084-9C00-D5217C3F777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981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52E8DCFA-CD42-426D-BA91-9C014FCD3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016827"/>
            <a:ext cx="9144000" cy="472086"/>
          </a:xfrm>
        </p:spPr>
        <p:txBody>
          <a:bodyPr/>
          <a:lstStyle/>
          <a:p>
            <a:r>
              <a:rPr lang="it-IT" b="1" dirty="0" smtClean="0">
                <a:solidFill>
                  <a:schemeClr val="bg2">
                    <a:lumMod val="25000"/>
                  </a:schemeClr>
                </a:solidFill>
              </a:rPr>
              <a:t>Progetto e Forum</a:t>
            </a:r>
            <a:r>
              <a:rPr lang="it-I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2019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49BC8C7F-E967-4793-ABB7-24C86C818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170" y="1841173"/>
            <a:ext cx="3175657" cy="3175657"/>
          </a:xfrm>
          <a:prstGeom prst="rect">
            <a:avLst/>
          </a:prstGeom>
        </p:spPr>
      </p:pic>
      <p:grpSp>
        <p:nvGrpSpPr>
          <p:cNvPr id="7" name="Gruppo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magine 7">
              <a:extLst>
                <a:ext uri="{FF2B5EF4-FFF2-40B4-BE49-F238E27FC236}">
                  <a16:creationId xmlns="" xmlns:a16="http://schemas.microsoft.com/office/drawing/2014/main" id="{CC59C803-008E-44E2-BB5D-F3F684A03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088423" cy="6858000"/>
            </a:xfrm>
            <a:prstGeom prst="rect">
              <a:avLst/>
            </a:prstGeom>
          </p:spPr>
        </p:pic>
        <p:grpSp>
          <p:nvGrpSpPr>
            <p:cNvPr id="6" name="Gruppo 5"/>
            <p:cNvGrpSpPr/>
            <p:nvPr/>
          </p:nvGrpSpPr>
          <p:grpSpPr>
            <a:xfrm>
              <a:off x="4534283" y="0"/>
              <a:ext cx="7657717" cy="6858000"/>
              <a:chOff x="4534283" y="0"/>
              <a:chExt cx="7657717" cy="6858000"/>
            </a:xfrm>
          </p:grpSpPr>
          <p:pic>
            <p:nvPicPr>
              <p:cNvPr id="10" name="Immagine 9" descr="Immagine che contiene esterni, persona, uomo, cavalcando&#10;&#10;Descrizione generata automaticamente">
                <a:extLst>
                  <a:ext uri="{FF2B5EF4-FFF2-40B4-BE49-F238E27FC236}">
                    <a16:creationId xmlns="" xmlns:a16="http://schemas.microsoft.com/office/drawing/2014/main" id="{55B200AE-A9B8-43CA-BCA3-BA5C3FD4E0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7866185" y="0"/>
                <a:ext cx="4325815" cy="6858000"/>
              </a:xfrm>
              <a:prstGeom prst="rect">
                <a:avLst/>
              </a:prstGeom>
            </p:spPr>
          </p:pic>
          <p:pic>
            <p:nvPicPr>
              <p:cNvPr id="4" name="Immagine 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34283" y="1368589"/>
                <a:ext cx="3075475" cy="267559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09906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>
            <a:extLst>
              <a:ext uri="{FF2B5EF4-FFF2-40B4-BE49-F238E27FC236}">
                <a16:creationId xmlns="" xmlns:a16="http://schemas.microsoft.com/office/drawing/2014/main" id="{9A20BBE4-1F45-4803-8E2A-D9F18FF345E0}"/>
              </a:ext>
            </a:extLst>
          </p:cNvPr>
          <p:cNvSpPr txBox="1">
            <a:spLocks/>
          </p:cNvSpPr>
          <p:nvPr/>
        </p:nvSpPr>
        <p:spPr>
          <a:xfrm>
            <a:off x="5769428" y="1004552"/>
            <a:ext cx="5752012" cy="51000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4300" b="1" baseline="30000" dirty="0"/>
              <a:t>CRACKING CANCER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3600" i="1" baseline="300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aseline="30000" dirty="0"/>
              <a:t>è un Think Tank permanente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="1" baseline="30000" dirty="0"/>
              <a:t>sul futuro della lotta al cancro e sui suoi impatti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t-IT" sz="3600" baseline="300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aseline="30000" dirty="0"/>
              <a:t>per portare all’attenzione dei decisori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="1" baseline="30000" dirty="0"/>
              <a:t>le possibili scelte economiche, organizzative e sociali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="1" baseline="30000" dirty="0"/>
              <a:t>per ‘frantumare’ il cancro </a:t>
            </a:r>
            <a:r>
              <a:rPr lang="it-IT" sz="3600" baseline="30000" dirty="0"/>
              <a:t>e renderlo definitivamente gestibile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t-IT" sz="3600" baseline="300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="1" baseline="30000" dirty="0"/>
              <a:t>e per cambiare il modo in cui si percepisce e comunica il cancro</a:t>
            </a:r>
            <a:r>
              <a:rPr lang="it-IT" sz="3600" baseline="30000" dirty="0"/>
              <a:t>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aseline="30000" dirty="0"/>
              <a:t>non più come malattia incurabile </a:t>
            </a:r>
          </a:p>
        </p:txBody>
      </p:sp>
      <p:pic>
        <p:nvPicPr>
          <p:cNvPr id="6" name="Immagine 5" descr="Immagine che contiene parete, esterni, persona&#10;&#10;Descrizione generata automaticamente">
            <a:extLst>
              <a:ext uri="{FF2B5EF4-FFF2-40B4-BE49-F238E27FC236}">
                <a16:creationId xmlns="" xmlns:a16="http://schemas.microsoft.com/office/drawing/2014/main" id="{35A1D85D-F387-49AD-B598-096067808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5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07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>
            <a:extLst>
              <a:ext uri="{FF2B5EF4-FFF2-40B4-BE49-F238E27FC236}">
                <a16:creationId xmlns="" xmlns:a16="http://schemas.microsoft.com/office/drawing/2014/main" id="{9A20BBE4-1F45-4803-8E2A-D9F18FF345E0}"/>
              </a:ext>
            </a:extLst>
          </p:cNvPr>
          <p:cNvSpPr txBox="1">
            <a:spLocks/>
          </p:cNvSpPr>
          <p:nvPr/>
        </p:nvSpPr>
        <p:spPr>
          <a:xfrm>
            <a:off x="5769428" y="1234735"/>
            <a:ext cx="5752012" cy="438852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7300" b="1" baseline="30000" dirty="0"/>
              <a:t>CRACKING CANCER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t-IT" sz="3600" baseline="30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aseline="30000" dirty="0"/>
              <a:t>FORUM di Firenze 9-10 Maggio - è lo spazio del confronto nazionale degli stakeholders della lotta al cancro e il primo appuntamento di Cracking Cancer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t-IT" sz="3600" baseline="30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baseline="30000" dirty="0"/>
              <a:t>Cracking Cancer è </a:t>
            </a:r>
            <a:r>
              <a:rPr lang="it-IT" sz="3600" baseline="30000" dirty="0" smtClean="0"/>
              <a:t>inclusivo </a:t>
            </a:r>
            <a:r>
              <a:rPr lang="it-IT" sz="3600" baseline="30000" dirty="0"/>
              <a:t>e richiede la partecipazione di tutti coloro che ne condividono lo spirito e gli obiettivi.</a:t>
            </a:r>
          </a:p>
          <a:p>
            <a:pPr marL="0" indent="0" algn="just">
              <a:buNone/>
            </a:pPr>
            <a:endParaRPr lang="it-IT" sz="3400" b="1" baseline="30000" dirty="0"/>
          </a:p>
          <a:p>
            <a:pPr marL="0" indent="0">
              <a:buNone/>
            </a:pPr>
            <a:r>
              <a:rPr lang="it-IT" sz="3400" b="1" baseline="30000" dirty="0">
                <a:solidFill>
                  <a:srgbClr val="00A99D"/>
                </a:solidFill>
              </a:rPr>
              <a:t>Cracking Cancer, insieme per riflettere e agire</a:t>
            </a:r>
            <a:endParaRPr lang="it-IT" sz="3400" b="1" dirty="0">
              <a:solidFill>
                <a:srgbClr val="00A99D"/>
              </a:solidFill>
            </a:endParaRPr>
          </a:p>
        </p:txBody>
      </p:sp>
      <p:pic>
        <p:nvPicPr>
          <p:cNvPr id="6" name="Immagine 5" descr="Immagine che contiene parete, esterni, persona&#10;&#10;Descrizione generata automaticamente">
            <a:extLst>
              <a:ext uri="{FF2B5EF4-FFF2-40B4-BE49-F238E27FC236}">
                <a16:creationId xmlns="" xmlns:a16="http://schemas.microsoft.com/office/drawing/2014/main" id="{35A1D85D-F387-49AD-B598-096067808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5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3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512911DF-2E1A-4A66-8923-D7C792C1E132}"/>
              </a:ext>
            </a:extLst>
          </p:cNvPr>
          <p:cNvSpPr txBox="1"/>
          <p:nvPr/>
        </p:nvSpPr>
        <p:spPr>
          <a:xfrm>
            <a:off x="1900072" y="2105561"/>
            <a:ext cx="35237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b="1" dirty="0">
                <a:solidFill>
                  <a:schemeClr val="bg1">
                    <a:lumMod val="85000"/>
                  </a:schemeClr>
                </a:solidFill>
              </a:rPr>
              <a:t>OGGI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="" xmlns:a16="http://schemas.microsoft.com/office/drawing/2014/main" id="{1FD38DE0-0BA6-4475-8ABB-26638B96B99B}"/>
              </a:ext>
            </a:extLst>
          </p:cNvPr>
          <p:cNvSpPr txBox="1">
            <a:spLocks/>
          </p:cNvSpPr>
          <p:nvPr/>
        </p:nvSpPr>
        <p:spPr>
          <a:xfrm>
            <a:off x="3892189" y="2767280"/>
            <a:ext cx="5752012" cy="3385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3600" b="1" baseline="30000" dirty="0"/>
              <a:t>Cos’è il cancro oggi</a:t>
            </a:r>
          </a:p>
          <a:p>
            <a:pPr marL="0" indent="0">
              <a:buNone/>
            </a:pPr>
            <a:r>
              <a:rPr lang="it-IT" sz="3600" b="1" baseline="30000" dirty="0"/>
              <a:t>Come impatta oggi sulla vita, sull’economia e sulla società</a:t>
            </a:r>
          </a:p>
          <a:p>
            <a:pPr marL="0" indent="0">
              <a:buNone/>
            </a:pPr>
            <a:r>
              <a:rPr lang="it-IT" sz="3600" b="1" baseline="30000" dirty="0"/>
              <a:t>Come comunicarlo</a:t>
            </a:r>
          </a:p>
          <a:p>
            <a:pPr marL="0" indent="0">
              <a:buNone/>
            </a:pPr>
            <a:r>
              <a:rPr lang="it-IT" sz="3600" b="1" baseline="30000" dirty="0"/>
              <a:t>Come modificare la risposta sociale a questa malattia</a:t>
            </a:r>
          </a:p>
          <a:p>
            <a:pPr marL="0" indent="0">
              <a:buNone/>
            </a:pPr>
            <a:r>
              <a:rPr lang="it-IT" sz="3600" b="1" baseline="30000" dirty="0"/>
              <a:t>Prevenzione, innovazioni, reti oncologiche, professionalità e società scientifiche 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832D7611-82A9-47FD-8863-AEA83B20D83B}"/>
              </a:ext>
            </a:extLst>
          </p:cNvPr>
          <p:cNvSpPr/>
          <p:nvPr/>
        </p:nvSpPr>
        <p:spPr>
          <a:xfrm>
            <a:off x="-1" y="575091"/>
            <a:ext cx="11987557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28CED95C-A9FA-4BC2-90DF-06CD8002F7F4}"/>
              </a:ext>
            </a:extLst>
          </p:cNvPr>
          <p:cNvSpPr txBox="1"/>
          <p:nvPr/>
        </p:nvSpPr>
        <p:spPr>
          <a:xfrm>
            <a:off x="1039050" y="668326"/>
            <a:ext cx="11152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</a:rPr>
              <a:t>IL FORUM E’ IL CONFRONTO NAZIONALE SULL’OGGI E SUL DOMANI</a:t>
            </a:r>
          </a:p>
        </p:txBody>
      </p:sp>
    </p:spTree>
    <p:extLst>
      <p:ext uri="{BB962C8B-B14F-4D97-AF65-F5344CB8AC3E}">
        <p14:creationId xmlns:p14="http://schemas.microsoft.com/office/powerpoint/2010/main" val="1382766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512911DF-2E1A-4A66-8923-D7C792C1E132}"/>
              </a:ext>
            </a:extLst>
          </p:cNvPr>
          <p:cNvSpPr txBox="1"/>
          <p:nvPr/>
        </p:nvSpPr>
        <p:spPr>
          <a:xfrm>
            <a:off x="1344386" y="2105561"/>
            <a:ext cx="60102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b="1" dirty="0">
                <a:solidFill>
                  <a:schemeClr val="bg1">
                    <a:lumMod val="85000"/>
                  </a:schemeClr>
                </a:solidFill>
              </a:rPr>
              <a:t>DOMANI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="" xmlns:a16="http://schemas.microsoft.com/office/drawing/2014/main" id="{1FD38DE0-0BA6-4475-8ABB-26638B96B99B}"/>
              </a:ext>
            </a:extLst>
          </p:cNvPr>
          <p:cNvSpPr txBox="1">
            <a:spLocks/>
          </p:cNvSpPr>
          <p:nvPr/>
        </p:nvSpPr>
        <p:spPr>
          <a:xfrm>
            <a:off x="4614339" y="2767280"/>
            <a:ext cx="5752012" cy="3385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3600" b="1" baseline="30000" dirty="0"/>
              <a:t>Quali tecnologie e innovazioni saranno disponibili tra 2, 5 e 10 anni</a:t>
            </a:r>
          </a:p>
          <a:p>
            <a:pPr marL="0" indent="0">
              <a:buNone/>
            </a:pPr>
            <a:r>
              <a:rPr lang="it-IT" sz="3600" b="1" baseline="30000" dirty="0"/>
              <a:t>Impatti, costi, riorganizzazioni</a:t>
            </a:r>
          </a:p>
          <a:p>
            <a:pPr marL="0" indent="0">
              <a:buNone/>
            </a:pPr>
            <a:r>
              <a:rPr lang="it-IT" sz="3600" b="1" baseline="30000" dirty="0"/>
              <a:t>Scelte economiche, sociali, organizzative, etiche</a:t>
            </a:r>
          </a:p>
          <a:p>
            <a:pPr marL="0" indent="0">
              <a:buNone/>
            </a:pPr>
            <a:r>
              <a:rPr lang="it-IT" sz="3600" b="1" baseline="30000" dirty="0"/>
              <a:t>Politiche sanitarie</a:t>
            </a:r>
          </a:p>
          <a:p>
            <a:pPr marL="0" indent="0">
              <a:buNone/>
            </a:pPr>
            <a:r>
              <a:rPr lang="it-IT" sz="3600" b="1" baseline="30000" dirty="0"/>
              <a:t>Come anticipare le innovazioni, la ricerca e gli investimenti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28CED95C-A9FA-4BC2-90DF-06CD8002F7F4}"/>
              </a:ext>
            </a:extLst>
          </p:cNvPr>
          <p:cNvSpPr txBox="1"/>
          <p:nvPr/>
        </p:nvSpPr>
        <p:spPr>
          <a:xfrm>
            <a:off x="1344386" y="668326"/>
            <a:ext cx="8646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</a:rPr>
              <a:t>IL FORUM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832D7611-82A9-47FD-8863-AEA83B20D83B}"/>
              </a:ext>
            </a:extLst>
          </p:cNvPr>
          <p:cNvSpPr/>
          <p:nvPr/>
        </p:nvSpPr>
        <p:spPr>
          <a:xfrm>
            <a:off x="-1" y="575091"/>
            <a:ext cx="11987557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="" xmlns:a16="http://schemas.microsoft.com/office/drawing/2014/main" id="{28CED95C-A9FA-4BC2-90DF-06CD8002F7F4}"/>
              </a:ext>
            </a:extLst>
          </p:cNvPr>
          <p:cNvSpPr txBox="1"/>
          <p:nvPr/>
        </p:nvSpPr>
        <p:spPr>
          <a:xfrm>
            <a:off x="1039050" y="668326"/>
            <a:ext cx="11152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</a:rPr>
              <a:t>IL FORUM E’ IL CONFRONTO NAZIONALE SULL’OGGI E SUL DOMANI</a:t>
            </a:r>
          </a:p>
        </p:txBody>
      </p:sp>
    </p:spTree>
    <p:extLst>
      <p:ext uri="{BB962C8B-B14F-4D97-AF65-F5344CB8AC3E}">
        <p14:creationId xmlns:p14="http://schemas.microsoft.com/office/powerpoint/2010/main" val="176843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FEFB102F-6103-409E-9226-7705C1077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="" xmlns:a16="http://schemas.microsoft.com/office/drawing/2014/main" id="{B74B1F93-D143-4B97-A355-2581549C2737}"/>
              </a:ext>
            </a:extLst>
          </p:cNvPr>
          <p:cNvSpPr/>
          <p:nvPr/>
        </p:nvSpPr>
        <p:spPr>
          <a:xfrm>
            <a:off x="3642359" y="510910"/>
            <a:ext cx="8549642" cy="70969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3788229" y="755944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baseline="30000" dirty="0">
                <a:solidFill>
                  <a:schemeClr val="bg1"/>
                </a:solidFill>
              </a:rPr>
              <a:t>Giornata dell’OGGI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primo giorno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A95952B6-B833-4276-8244-B277F25B7B8C}"/>
              </a:ext>
            </a:extLst>
          </p:cNvPr>
          <p:cNvSpPr/>
          <p:nvPr/>
        </p:nvSpPr>
        <p:spPr>
          <a:xfrm>
            <a:off x="7255119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/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3642359" y="1430060"/>
            <a:ext cx="72781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Il cancro oggi</a:t>
            </a:r>
            <a:r>
              <a:rPr lang="it-IT" sz="3200" baseline="30000" dirty="0"/>
              <a:t>. </a:t>
            </a:r>
            <a:r>
              <a:rPr lang="it-IT" sz="3200" b="1" baseline="30000" dirty="0"/>
              <a:t>Male oscuro, male incurabile: facciamo luce e decliniamo la speranza</a:t>
            </a:r>
          </a:p>
          <a:p>
            <a:endParaRPr lang="it-IT" sz="3200" baseline="30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I dati epidemiologici: i numeri e le evoluzioni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Che cosa è cambiato in oncologia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Le battaglie vinte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Stiamo usando il linguaggio giusto? La comunicazione tra informazione, narrazione e terapia.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L’organizzazione per l’equità e la qualità. Le reti. </a:t>
            </a:r>
          </a:p>
        </p:txBody>
      </p:sp>
    </p:spTree>
    <p:extLst>
      <p:ext uri="{BB962C8B-B14F-4D97-AF65-F5344CB8AC3E}">
        <p14:creationId xmlns:p14="http://schemas.microsoft.com/office/powerpoint/2010/main" val="962770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FEFB102F-6103-409E-9226-7705C1077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1EB663D-CE69-4B6D-85AB-A82FCB7E55E1}"/>
              </a:ext>
            </a:extLst>
          </p:cNvPr>
          <p:cNvSpPr/>
          <p:nvPr/>
        </p:nvSpPr>
        <p:spPr>
          <a:xfrm>
            <a:off x="3642359" y="510910"/>
            <a:ext cx="8549642" cy="70969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3715292" y="675959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baseline="30000" dirty="0">
                <a:solidFill>
                  <a:schemeClr val="bg1"/>
                </a:solidFill>
              </a:rPr>
              <a:t>Giornata dell’OGGI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primo giorno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3642358" y="1694235"/>
            <a:ext cx="7278191" cy="2718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Casualità e causalità: sta a noi vincere la battaglia</a:t>
            </a:r>
          </a:p>
          <a:p>
            <a:endParaRPr lang="it-IT" sz="3200" b="1" baseline="30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Lectio magistralis. Perché il cancro. Che cos’è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I tumori evitabili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Il rischio su base genetica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Le buone pratiche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Le terapie vincenti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Casualità e causalità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="" xmlns:a16="http://schemas.microsoft.com/office/drawing/2014/main" id="{1092EAB9-0DE7-4275-AC6E-785106974EEF}"/>
              </a:ext>
            </a:extLst>
          </p:cNvPr>
          <p:cNvSpPr/>
          <p:nvPr/>
        </p:nvSpPr>
        <p:spPr>
          <a:xfrm>
            <a:off x="7255119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/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</p:spTree>
    <p:extLst>
      <p:ext uri="{BB962C8B-B14F-4D97-AF65-F5344CB8AC3E}">
        <p14:creationId xmlns:p14="http://schemas.microsoft.com/office/powerpoint/2010/main" val="3461040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FEFB102F-6103-409E-9226-7705C1077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1EB663D-CE69-4B6D-85AB-A82FCB7E55E1}"/>
              </a:ext>
            </a:extLst>
          </p:cNvPr>
          <p:cNvSpPr/>
          <p:nvPr/>
        </p:nvSpPr>
        <p:spPr>
          <a:xfrm>
            <a:off x="3642359" y="510910"/>
            <a:ext cx="8549642" cy="70969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3715292" y="675959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baseline="30000" dirty="0">
                <a:solidFill>
                  <a:schemeClr val="bg1"/>
                </a:solidFill>
              </a:rPr>
              <a:t>Giornata dell’OGGI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primo giorno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="" xmlns:a16="http://schemas.microsoft.com/office/drawing/2014/main" id="{5BDF6AF0-A3C3-45EA-9597-3E8EAB6F2D52}"/>
              </a:ext>
            </a:extLst>
          </p:cNvPr>
          <p:cNvSpPr/>
          <p:nvPr/>
        </p:nvSpPr>
        <p:spPr>
          <a:xfrm>
            <a:off x="7255119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/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3642358" y="1694235"/>
            <a:ext cx="7278191" cy="2718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Vivere con il cancro, vivere dopo il cancro: non chiamiamoli sopravvissuti</a:t>
            </a:r>
            <a:br>
              <a:rPr lang="it-IT" sz="3200" b="1" baseline="30000" dirty="0"/>
            </a:br>
            <a:endParaRPr lang="it-IT" sz="3200" b="1" baseline="30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La clinica dei guariti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La cronicizzazione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Diritti sociali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Una vita normale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Non chiamiamoli sopravvissuti</a:t>
            </a:r>
          </a:p>
        </p:txBody>
      </p:sp>
    </p:spTree>
    <p:extLst>
      <p:ext uri="{BB962C8B-B14F-4D97-AF65-F5344CB8AC3E}">
        <p14:creationId xmlns:p14="http://schemas.microsoft.com/office/powerpoint/2010/main" val="4158213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1A3478B3-F38E-471A-8348-C44E8DB6D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05000" y="0"/>
            <a:ext cx="10287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1EB663D-CE69-4B6D-85AB-A82FCB7E55E1}"/>
              </a:ext>
            </a:extLst>
          </p:cNvPr>
          <p:cNvSpPr/>
          <p:nvPr/>
        </p:nvSpPr>
        <p:spPr>
          <a:xfrm>
            <a:off x="0" y="492272"/>
            <a:ext cx="8549642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1045544" y="657322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Giornata del DOMANI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secondo giorno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EA3417C8-4126-4443-BC91-AEE62816157F}"/>
              </a:ext>
            </a:extLst>
          </p:cNvPr>
          <p:cNvSpPr/>
          <p:nvPr/>
        </p:nvSpPr>
        <p:spPr>
          <a:xfrm>
            <a:off x="1045544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1045544" y="2015077"/>
            <a:ext cx="7278191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Quali tecnologie e innovazioni saranno disponibili tra 2, 5 o 10 anni? Che cosa cambieranno? </a:t>
            </a:r>
            <a:r>
              <a:rPr lang="it-IT" sz="3200" b="1" baseline="30000" dirty="0" err="1"/>
              <a:t>Pre</a:t>
            </a:r>
            <a:r>
              <a:rPr lang="it-IT" sz="3200" b="1" baseline="30000" dirty="0"/>
              <a:t>-visioni</a:t>
            </a:r>
            <a:br>
              <a:rPr lang="it-IT" sz="3200" b="1" baseline="30000" dirty="0"/>
            </a:br>
            <a:endParaRPr lang="it-IT" sz="3200" b="1" baseline="30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La parola agli AD delle aziende</a:t>
            </a:r>
          </a:p>
        </p:txBody>
      </p:sp>
    </p:spTree>
    <p:extLst>
      <p:ext uri="{BB962C8B-B14F-4D97-AF65-F5344CB8AC3E}">
        <p14:creationId xmlns:p14="http://schemas.microsoft.com/office/powerpoint/2010/main" val="693009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1A3478B3-F38E-471A-8348-C44E8DB6D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05000" y="0"/>
            <a:ext cx="10287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1EB663D-CE69-4B6D-85AB-A82FCB7E55E1}"/>
              </a:ext>
            </a:extLst>
          </p:cNvPr>
          <p:cNvSpPr/>
          <p:nvPr/>
        </p:nvSpPr>
        <p:spPr>
          <a:xfrm>
            <a:off x="0" y="492272"/>
            <a:ext cx="8549642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1045544" y="657322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Giornata del DOMANI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secondo giorno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1045544" y="2015077"/>
            <a:ext cx="72781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baseline="30000" dirty="0"/>
              <a:t>Come anticipare il futuro</a:t>
            </a:r>
            <a:br>
              <a:rPr lang="it-IT" sz="2800" b="1" baseline="30000" dirty="0"/>
            </a:br>
            <a:endParaRPr lang="it-IT" sz="2800" b="1" baseline="30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Gli investimenti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L’organizzazione a rete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Una nuova stagione nella lotta contro il cancro: formare, informare, prevenire, coinvolgere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Le politiche sanitarie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8BE23AC4-FD7D-42C9-A88A-836B96C701B6}"/>
              </a:ext>
            </a:extLst>
          </p:cNvPr>
          <p:cNvSpPr/>
          <p:nvPr/>
        </p:nvSpPr>
        <p:spPr>
          <a:xfrm>
            <a:off x="1045544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</p:spTree>
    <p:extLst>
      <p:ext uri="{BB962C8B-B14F-4D97-AF65-F5344CB8AC3E}">
        <p14:creationId xmlns:p14="http://schemas.microsoft.com/office/powerpoint/2010/main" val="231403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1A3478B3-F38E-471A-8348-C44E8DB6D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05000" y="0"/>
            <a:ext cx="10287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1EB663D-CE69-4B6D-85AB-A82FCB7E55E1}"/>
              </a:ext>
            </a:extLst>
          </p:cNvPr>
          <p:cNvSpPr/>
          <p:nvPr/>
        </p:nvSpPr>
        <p:spPr>
          <a:xfrm>
            <a:off x="0" y="492272"/>
            <a:ext cx="8549642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1045544" y="657322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Giornata del DOMANI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secondo giorno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7A7307EB-6C4A-4C79-A114-DA585B8F2C39}"/>
              </a:ext>
            </a:extLst>
          </p:cNvPr>
          <p:cNvSpPr/>
          <p:nvPr/>
        </p:nvSpPr>
        <p:spPr>
          <a:xfrm>
            <a:off x="1045544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1045544" y="2015077"/>
            <a:ext cx="7278191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Investire per vincere: la sfida per continuare a curare</a:t>
            </a:r>
            <a:br>
              <a:rPr lang="it-IT" sz="3200" b="1" baseline="30000" dirty="0"/>
            </a:br>
            <a:endParaRPr lang="it-IT" sz="3200" b="1" baseline="30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Innovazione e sostenibilità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Sostenibilità ed equità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Sostenibilità e qualità</a:t>
            </a:r>
          </a:p>
        </p:txBody>
      </p:sp>
    </p:spTree>
    <p:extLst>
      <p:ext uri="{BB962C8B-B14F-4D97-AF65-F5344CB8AC3E}">
        <p14:creationId xmlns:p14="http://schemas.microsoft.com/office/powerpoint/2010/main" val="1996976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1A3478B3-F38E-471A-8348-C44E8DB6D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05000" y="0"/>
            <a:ext cx="10287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1EB663D-CE69-4B6D-85AB-A82FCB7E55E1}"/>
              </a:ext>
            </a:extLst>
          </p:cNvPr>
          <p:cNvSpPr/>
          <p:nvPr/>
        </p:nvSpPr>
        <p:spPr>
          <a:xfrm>
            <a:off x="0" y="492272"/>
            <a:ext cx="8549642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1045544" y="657322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Giornata del DOMANI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secondo giorno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57955331-3814-43E8-A8EA-92C3A46EFBDF}"/>
              </a:ext>
            </a:extLst>
          </p:cNvPr>
          <p:cNvSpPr/>
          <p:nvPr/>
        </p:nvSpPr>
        <p:spPr>
          <a:xfrm>
            <a:off x="1045544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1045544" y="2015077"/>
            <a:ext cx="7278191" cy="2175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Colpito, affondato: il gioco di squadra nella lotta al cancro</a:t>
            </a:r>
            <a:br>
              <a:rPr lang="it-IT" sz="3200" b="1" baseline="30000" dirty="0"/>
            </a:br>
            <a:endParaRPr lang="it-IT" sz="3200" b="1" baseline="30000" dirty="0"/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baseline="30000" dirty="0"/>
              <a:t>Linee guida e PDTA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baseline="30000" dirty="0"/>
              <a:t>Medicina di precisione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baseline="30000" dirty="0"/>
              <a:t>L’alleanza tra produttori, curanti e pazienti</a:t>
            </a:r>
          </a:p>
        </p:txBody>
      </p:sp>
    </p:spTree>
    <p:extLst>
      <p:ext uri="{BB962C8B-B14F-4D97-AF65-F5344CB8AC3E}">
        <p14:creationId xmlns:p14="http://schemas.microsoft.com/office/powerpoint/2010/main" val="2223761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1A3478B3-F38E-471A-8348-C44E8DB6D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05000" y="0"/>
            <a:ext cx="10287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91EB663D-CE69-4B6D-85AB-A82FCB7E55E1}"/>
              </a:ext>
            </a:extLst>
          </p:cNvPr>
          <p:cNvSpPr/>
          <p:nvPr/>
        </p:nvSpPr>
        <p:spPr>
          <a:xfrm>
            <a:off x="0" y="492272"/>
            <a:ext cx="8549642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29311AA-8702-4C70-911F-97833F3945D5}"/>
              </a:ext>
            </a:extLst>
          </p:cNvPr>
          <p:cNvSpPr txBox="1"/>
          <p:nvPr/>
        </p:nvSpPr>
        <p:spPr>
          <a:xfrm>
            <a:off x="1045544" y="657322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Giornata del DOMANI </a:t>
            </a:r>
            <a:r>
              <a:rPr lang="it-IT" sz="2800" baseline="30000" dirty="0">
                <a:solidFill>
                  <a:schemeClr val="bg1"/>
                </a:solidFill>
              </a:rPr>
              <a:t>bozza di programma - secondo giorno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459AE43A-C727-4BBF-B324-A4A7431F0419}"/>
              </a:ext>
            </a:extLst>
          </p:cNvPr>
          <p:cNvSpPr/>
          <p:nvPr/>
        </p:nvSpPr>
        <p:spPr>
          <a:xfrm>
            <a:off x="1045544" y="5863307"/>
            <a:ext cx="4543171" cy="10772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it-IT" sz="9600" b="1" baseline="30000" dirty="0">
                <a:solidFill>
                  <a:srgbClr val="CBE6E7"/>
                </a:solidFill>
              </a:rPr>
              <a:t>IL FORUM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B67B4ABF-5B04-4990-8BE8-75D6C588B6E2}"/>
              </a:ext>
            </a:extLst>
          </p:cNvPr>
          <p:cNvSpPr txBox="1"/>
          <p:nvPr/>
        </p:nvSpPr>
        <p:spPr>
          <a:xfrm>
            <a:off x="1045544" y="2015077"/>
            <a:ext cx="7278191" cy="239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Cracking Cancer: perché, con chi, da quando, per quanto</a:t>
            </a:r>
            <a:br>
              <a:rPr lang="it-IT" sz="3200" b="1" baseline="30000" dirty="0"/>
            </a:br>
            <a:endParaRPr lang="it-IT" sz="3200" b="1" baseline="30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Le istituzioni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Produttori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Periplo e le reti oncologiche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Associazioni di pazienti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it-IT" sz="3200" baseline="30000" dirty="0"/>
              <a:t>Imprenditoria sociale </a:t>
            </a:r>
          </a:p>
        </p:txBody>
      </p:sp>
    </p:spTree>
    <p:extLst>
      <p:ext uri="{BB962C8B-B14F-4D97-AF65-F5344CB8AC3E}">
        <p14:creationId xmlns:p14="http://schemas.microsoft.com/office/powerpoint/2010/main" val="1406514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876259CF-057A-4183-B4E9-7283C452C966}"/>
              </a:ext>
            </a:extLst>
          </p:cNvPr>
          <p:cNvSpPr txBox="1"/>
          <p:nvPr/>
        </p:nvSpPr>
        <p:spPr>
          <a:xfrm>
            <a:off x="1315453" y="1957138"/>
            <a:ext cx="10315073" cy="41549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it-IT" sz="3600" b="1" baseline="30000" dirty="0"/>
              <a:t>Workshop #1 </a:t>
            </a:r>
            <a:endParaRPr lang="it-IT" sz="3600" baseline="30000" dirty="0"/>
          </a:p>
          <a:p>
            <a:r>
              <a:rPr lang="it-IT" sz="3600" b="1" baseline="30000" dirty="0"/>
              <a:t>L’innovazione, i dati, le risorse, le reti, le partnership, le iniziative, la ricerca </a:t>
            </a:r>
            <a:endParaRPr lang="it-IT" sz="3600" baseline="30000" dirty="0"/>
          </a:p>
          <a:p>
            <a:r>
              <a:rPr lang="it-IT" sz="3600" baseline="30000" dirty="0" err="1"/>
              <a:t>Topics</a:t>
            </a:r>
            <a:r>
              <a:rPr lang="it-IT" sz="3600" baseline="30000" dirty="0"/>
              <a:t>: Le reti oncologiche, i registri, la condivisione delle esperienze, l’intelligenza artificiale, i Big Data, l’innovazione nella diagnostica, l’analisi del genoma, l’informatizzazione</a:t>
            </a:r>
          </a:p>
          <a:p>
            <a:endParaRPr lang="it-IT" sz="3600" baseline="30000" dirty="0"/>
          </a:p>
          <a:p>
            <a:r>
              <a:rPr lang="it-IT" sz="3600" b="1" baseline="30000" dirty="0"/>
              <a:t>Workshop #2 </a:t>
            </a:r>
            <a:endParaRPr lang="it-IT" sz="3600" baseline="30000" dirty="0"/>
          </a:p>
          <a:p>
            <a:r>
              <a:rPr lang="it-IT" sz="3600" b="1" baseline="30000" dirty="0"/>
              <a:t>Ambiente, stile di vita, alimentazione cosa si può fare</a:t>
            </a:r>
            <a:endParaRPr lang="it-IT" sz="3600" baseline="30000" dirty="0"/>
          </a:p>
          <a:p>
            <a:r>
              <a:rPr lang="it-IT" sz="3600" baseline="30000" dirty="0" err="1"/>
              <a:t>Topics</a:t>
            </a:r>
            <a:r>
              <a:rPr lang="it-IT" sz="3600" baseline="30000" dirty="0"/>
              <a:t>: l’urbanizzazione, la mobilità, l’inquinamento, il tempo libero, il divertimento, il cibo industriale, gli allevamenti e le coltivazioni, la normativa, la pubblicità e i social, lo stress, la scuola e l’educazione, la struttura dei valori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0AF34732-F5F8-4171-86F1-41EF3CC642FA}"/>
              </a:ext>
            </a:extLst>
          </p:cNvPr>
          <p:cNvSpPr/>
          <p:nvPr/>
        </p:nvSpPr>
        <p:spPr>
          <a:xfrm>
            <a:off x="1344387" y="510910"/>
            <a:ext cx="10847614" cy="70969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D7907D33-2B34-4F58-B66E-3931D1068BE3}"/>
              </a:ext>
            </a:extLst>
          </p:cNvPr>
          <p:cNvSpPr txBox="1"/>
          <p:nvPr/>
        </p:nvSpPr>
        <p:spPr>
          <a:xfrm>
            <a:off x="1524000" y="675959"/>
            <a:ext cx="932361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baseline="30000" dirty="0">
                <a:solidFill>
                  <a:schemeClr val="bg1"/>
                </a:solidFill>
              </a:rPr>
              <a:t>Eventi di approfondimento </a:t>
            </a:r>
            <a:endParaRPr lang="it-IT" sz="2800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554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876259CF-057A-4183-B4E9-7283C452C966}"/>
              </a:ext>
            </a:extLst>
          </p:cNvPr>
          <p:cNvSpPr txBox="1"/>
          <p:nvPr/>
        </p:nvSpPr>
        <p:spPr>
          <a:xfrm>
            <a:off x="1344387" y="1957138"/>
            <a:ext cx="10315073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it-IT" sz="3600" b="1" baseline="30000" dirty="0"/>
              <a:t>HACK-CRACK</a:t>
            </a:r>
            <a:endParaRPr lang="it-IT" sz="3600" baseline="30000" dirty="0"/>
          </a:p>
          <a:p>
            <a:r>
              <a:rPr lang="it-IT" sz="3600" baseline="30000" dirty="0"/>
              <a:t>Hackathon su ‘comunicare il cancro’</a:t>
            </a:r>
          </a:p>
          <a:p>
            <a:endParaRPr lang="it-IT" sz="3600" baseline="30000" dirty="0"/>
          </a:p>
          <a:p>
            <a:r>
              <a:rPr lang="it-IT" sz="3600" b="1" baseline="30000" dirty="0"/>
              <a:t>Design Thinking</a:t>
            </a:r>
            <a:r>
              <a:rPr lang="it-IT" sz="3600" baseline="30000" dirty="0"/>
              <a:t> </a:t>
            </a:r>
          </a:p>
          <a:p>
            <a:r>
              <a:rPr lang="it-IT" sz="3600" baseline="30000" dirty="0"/>
              <a:t>Design Thinking sull’organizzazione dei processi clinici (ospedalieri e territoriali) a fronte di innovazioni nell’ambito della diagnostica e cura dei tumori</a:t>
            </a:r>
          </a:p>
          <a:p>
            <a:endParaRPr lang="it-IT" sz="3600" baseline="30000" dirty="0"/>
          </a:p>
          <a:p>
            <a:r>
              <a:rPr lang="it-IT" sz="3600" b="1" baseline="30000" dirty="0"/>
              <a:t>THINK TANK</a:t>
            </a:r>
            <a:endParaRPr lang="it-IT" sz="3600" baseline="30000" dirty="0"/>
          </a:p>
          <a:p>
            <a:r>
              <a:rPr lang="it-IT" sz="3600" baseline="30000" dirty="0"/>
              <a:t>Partnership: mission, regole, squadra sul progetto Cracking Cancer.</a:t>
            </a:r>
            <a:endParaRPr lang="it-IT" sz="4000" baseline="30000" dirty="0"/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0AF34732-F5F8-4171-86F1-41EF3CC642FA}"/>
              </a:ext>
            </a:extLst>
          </p:cNvPr>
          <p:cNvSpPr/>
          <p:nvPr/>
        </p:nvSpPr>
        <p:spPr>
          <a:xfrm>
            <a:off x="1344387" y="510910"/>
            <a:ext cx="10847614" cy="70969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D7907D33-2B34-4F58-B66E-3931D1068BE3}"/>
              </a:ext>
            </a:extLst>
          </p:cNvPr>
          <p:cNvSpPr txBox="1"/>
          <p:nvPr/>
        </p:nvSpPr>
        <p:spPr>
          <a:xfrm>
            <a:off x="1524000" y="675959"/>
            <a:ext cx="932361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baseline="30000" dirty="0">
                <a:solidFill>
                  <a:schemeClr val="bg1"/>
                </a:solidFill>
              </a:rPr>
              <a:t>Eventi di approfondimento </a:t>
            </a:r>
            <a:endParaRPr lang="it-IT" sz="2800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299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219C129B-5958-4E98-B43A-C200A89FC9E2}"/>
              </a:ext>
            </a:extLst>
          </p:cNvPr>
          <p:cNvSpPr/>
          <p:nvPr/>
        </p:nvSpPr>
        <p:spPr>
          <a:xfrm>
            <a:off x="0" y="492272"/>
            <a:ext cx="8549642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3ED89332-5A41-4A26-B15D-C2C7C5236C70}"/>
              </a:ext>
            </a:extLst>
          </p:cNvPr>
          <p:cNvSpPr txBox="1"/>
          <p:nvPr/>
        </p:nvSpPr>
        <p:spPr>
          <a:xfrm>
            <a:off x="1045544" y="657322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PROGETTO DI ALLESTIMENTO</a:t>
            </a:r>
            <a:endParaRPr lang="it-IT" sz="2800" baseline="30000" dirty="0">
              <a:solidFill>
                <a:schemeClr val="bg1"/>
              </a:solidFill>
            </a:endParaRPr>
          </a:p>
        </p:txBody>
      </p:sp>
      <p:pic>
        <p:nvPicPr>
          <p:cNvPr id="5" name="Immagine 4" descr="Immagine che contiene erba, esterni, albero, cielo&#10;&#10;Descrizione generata automaticamente">
            <a:extLst>
              <a:ext uri="{FF2B5EF4-FFF2-40B4-BE49-F238E27FC236}">
                <a16:creationId xmlns="" xmlns:a16="http://schemas.microsoft.com/office/drawing/2014/main" id="{699BC35C-6529-4D24-B077-FC3F7F9BC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07" y="2476904"/>
            <a:ext cx="5587025" cy="3723774"/>
          </a:xfrm>
          <a:prstGeom prst="rect">
            <a:avLst/>
          </a:prstGeom>
        </p:spPr>
      </p:pic>
      <p:pic>
        <p:nvPicPr>
          <p:cNvPr id="9" name="Immagine 8" descr="Immagine che contiene cielo, esterni, albero, edificio&#10;&#10;Descrizione generata automaticamente">
            <a:extLst>
              <a:ext uri="{FF2B5EF4-FFF2-40B4-BE49-F238E27FC236}">
                <a16:creationId xmlns="" xmlns:a16="http://schemas.microsoft.com/office/drawing/2014/main" id="{422759CA-C0FE-43BF-8DCF-841D7AB3D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035" y="1752007"/>
            <a:ext cx="4801937" cy="360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80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E830C1AB-1605-4F6D-8A2C-7746CD01C8C3}"/>
              </a:ext>
            </a:extLst>
          </p:cNvPr>
          <p:cNvSpPr/>
          <p:nvPr/>
        </p:nvSpPr>
        <p:spPr>
          <a:xfrm>
            <a:off x="0" y="492272"/>
            <a:ext cx="8549642" cy="70969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793A9401-071D-4795-A337-0CB854362B02}"/>
              </a:ext>
            </a:extLst>
          </p:cNvPr>
          <p:cNvSpPr txBox="1"/>
          <p:nvPr/>
        </p:nvSpPr>
        <p:spPr>
          <a:xfrm>
            <a:off x="1045544" y="657322"/>
            <a:ext cx="713232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PROGETTO DI ALLESTIMENTO</a:t>
            </a:r>
            <a:endParaRPr lang="it-IT" sz="2800" baseline="30000" dirty="0">
              <a:solidFill>
                <a:schemeClr val="bg1"/>
              </a:solidFill>
            </a:endParaRPr>
          </a:p>
        </p:txBody>
      </p:sp>
      <p:pic>
        <p:nvPicPr>
          <p:cNvPr id="2" name="Immagine 1" descr="Immagine che contiene interni, soffitto, pavimento, edificio&#10;&#10;Descrizione generata automaticamente">
            <a:extLst>
              <a:ext uri="{FF2B5EF4-FFF2-40B4-BE49-F238E27FC236}">
                <a16:creationId xmlns="" xmlns:a16="http://schemas.microsoft.com/office/drawing/2014/main" id="{4AB5BF8D-2B21-47F0-BEA4-039211E52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95" y="1852633"/>
            <a:ext cx="5144756" cy="3848921"/>
          </a:xfrm>
          <a:prstGeom prst="rect">
            <a:avLst/>
          </a:prstGeom>
        </p:spPr>
      </p:pic>
      <p:pic>
        <p:nvPicPr>
          <p:cNvPr id="6" name="Immagine 5" descr="Immagine che contiene pavimento, interni, edificio, stanza&#10;&#10;Descrizione generata automaticamente">
            <a:extLst>
              <a:ext uri="{FF2B5EF4-FFF2-40B4-BE49-F238E27FC236}">
                <a16:creationId xmlns="" xmlns:a16="http://schemas.microsoft.com/office/drawing/2014/main" id="{14D8431E-CD2C-411C-A319-0140EB4D22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" r="12304"/>
          <a:stretch/>
        </p:blipFill>
        <p:spPr>
          <a:xfrm>
            <a:off x="6096000" y="3429000"/>
            <a:ext cx="5373305" cy="24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4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E830C1AB-1605-4F6D-8A2C-7746CD01C8C3}"/>
              </a:ext>
            </a:extLst>
          </p:cNvPr>
          <p:cNvSpPr/>
          <p:nvPr/>
        </p:nvSpPr>
        <p:spPr>
          <a:xfrm>
            <a:off x="0" y="492271"/>
            <a:ext cx="2085474" cy="2058423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793A9401-071D-4795-A337-0CB854362B02}"/>
              </a:ext>
            </a:extLst>
          </p:cNvPr>
          <p:cNvSpPr txBox="1"/>
          <p:nvPr/>
        </p:nvSpPr>
        <p:spPr>
          <a:xfrm>
            <a:off x="189196" y="816023"/>
            <a:ext cx="1707081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PROGETTO DI ALLESTIMENTO</a:t>
            </a:r>
            <a:endParaRPr lang="it-IT" sz="2800" baseline="30000" dirty="0">
              <a:solidFill>
                <a:schemeClr val="bg1"/>
              </a:solidFill>
            </a:endParaRPr>
          </a:p>
        </p:txBody>
      </p:sp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="" xmlns:a16="http://schemas.microsoft.com/office/drawing/2014/main" id="{7E5685FE-5C38-4B4E-9AE8-8DA912B65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670" y="-19358"/>
            <a:ext cx="9728134" cy="687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6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E830C1AB-1605-4F6D-8A2C-7746CD01C8C3}"/>
              </a:ext>
            </a:extLst>
          </p:cNvPr>
          <p:cNvSpPr/>
          <p:nvPr/>
        </p:nvSpPr>
        <p:spPr>
          <a:xfrm>
            <a:off x="0" y="492271"/>
            <a:ext cx="2085474" cy="2058423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793A9401-071D-4795-A337-0CB854362B02}"/>
              </a:ext>
            </a:extLst>
          </p:cNvPr>
          <p:cNvSpPr txBox="1"/>
          <p:nvPr/>
        </p:nvSpPr>
        <p:spPr>
          <a:xfrm>
            <a:off x="189196" y="816023"/>
            <a:ext cx="1707081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baseline="30000" dirty="0">
                <a:solidFill>
                  <a:schemeClr val="bg1"/>
                </a:solidFill>
              </a:rPr>
              <a:t>PROGETTO DI ALLESTIMENTO</a:t>
            </a:r>
            <a:endParaRPr lang="it-IT" sz="2800" baseline="30000" dirty="0">
              <a:solidFill>
                <a:schemeClr val="bg1"/>
              </a:solidFill>
            </a:endParaRPr>
          </a:p>
        </p:txBody>
      </p:sp>
      <p:pic>
        <p:nvPicPr>
          <p:cNvPr id="5" name="Immagine 4" descr="Immagine che contiene testo, mappa&#10;&#10;Descrizione generata automaticamente">
            <a:extLst>
              <a:ext uri="{FF2B5EF4-FFF2-40B4-BE49-F238E27FC236}">
                <a16:creationId xmlns="" xmlns:a16="http://schemas.microsoft.com/office/drawing/2014/main" id="{F4B294A4-F046-4B22-AAA2-6227651A1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1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="" xmlns:a16="http://schemas.microsoft.com/office/drawing/2014/main" id="{9CF2F8C1-487A-4926-AD6F-9487557F5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4" r="-1" b="16688"/>
          <a:stretch/>
        </p:blipFill>
        <p:spPr>
          <a:xfrm rot="10800000">
            <a:off x="1131570" y="0"/>
            <a:ext cx="9928860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B607B98-7700-4DC9-8BE8-A876255F9C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76A82A8A-AD53-4FBC-B2CA-2372F12AB329}"/>
              </a:ext>
            </a:extLst>
          </p:cNvPr>
          <p:cNvSpPr txBox="1"/>
          <p:nvPr/>
        </p:nvSpPr>
        <p:spPr>
          <a:xfrm>
            <a:off x="6564028" y="1023213"/>
            <a:ext cx="4989095" cy="4852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baseline="30000" dirty="0">
                <a:solidFill>
                  <a:srgbClr val="00A99D"/>
                </a:solidFill>
              </a:rPr>
              <a:t>Cracking Cancer: prospettive e impatti.</a:t>
            </a:r>
            <a:endParaRPr lang="it-IT" sz="2800" baseline="30000" dirty="0">
              <a:solidFill>
                <a:srgbClr val="00A99D"/>
              </a:solidFill>
            </a:endParaRPr>
          </a:p>
          <a:p>
            <a:r>
              <a:rPr lang="it-IT" sz="2800" baseline="30000" dirty="0">
                <a:solidFill>
                  <a:srgbClr val="00A99D"/>
                </a:solidFill>
              </a:rPr>
              <a:t>Forum Nazionale 2019</a:t>
            </a:r>
          </a:p>
          <a:p>
            <a:endParaRPr lang="it-IT" sz="2400" baseline="30000" dirty="0"/>
          </a:p>
          <a:p>
            <a:r>
              <a:rPr lang="it-IT" sz="2400" baseline="30000" dirty="0"/>
              <a:t>Segreteria organizzativa:</a:t>
            </a:r>
          </a:p>
          <a:p>
            <a:r>
              <a:rPr lang="pl-PL" sz="2400" b="1" baseline="30000" dirty="0"/>
              <a:t>Koncept srl</a:t>
            </a:r>
            <a:r>
              <a:rPr lang="pl-PL" sz="2400" baseline="30000" dirty="0"/>
              <a:t>, segreteria@koncept.it, +39 055 357223</a:t>
            </a:r>
          </a:p>
          <a:p>
            <a:endParaRPr lang="it-IT" sz="2400" baseline="30000" dirty="0"/>
          </a:p>
          <a:p>
            <a:r>
              <a:rPr lang="it-IT" sz="2400" baseline="30000" dirty="0"/>
              <a:t>Via Giuseppe </a:t>
            </a:r>
            <a:r>
              <a:rPr lang="it-IT" sz="2400" baseline="30000" dirty="0" err="1"/>
              <a:t>Tartini</a:t>
            </a:r>
            <a:r>
              <a:rPr lang="it-IT" sz="2400" baseline="30000" dirty="0"/>
              <a:t>, 5B - 50144 Firenze (FI)</a:t>
            </a:r>
          </a:p>
          <a:p>
            <a:endParaRPr lang="it-IT" sz="2400" baseline="30000" dirty="0"/>
          </a:p>
          <a:p>
            <a:r>
              <a:rPr lang="it-IT" sz="2400" baseline="30000" dirty="0"/>
              <a:t>Responsabile organizzativo:</a:t>
            </a:r>
          </a:p>
          <a:p>
            <a:r>
              <a:rPr lang="it-IT" sz="2400" baseline="30000" dirty="0"/>
              <a:t>Giuseppe Orzati, </a:t>
            </a:r>
            <a:r>
              <a:rPr lang="it-IT" sz="2400" b="1" baseline="30000" dirty="0"/>
              <a:t>giuseppe@koncept.it</a:t>
            </a:r>
            <a:r>
              <a:rPr lang="it-IT" sz="2400" baseline="30000" dirty="0"/>
              <a:t>,</a:t>
            </a:r>
          </a:p>
          <a:p>
            <a:endParaRPr lang="it-IT" sz="2400" baseline="30000" dirty="0"/>
          </a:p>
          <a:p>
            <a:r>
              <a:rPr lang="it-IT" sz="2400" baseline="30000" dirty="0"/>
              <a:t>Ufficio commerciale e partnership:</a:t>
            </a:r>
          </a:p>
          <a:p>
            <a:r>
              <a:rPr lang="it-IT" sz="2400" baseline="30000" dirty="0"/>
              <a:t>Cinzia Mancini, </a:t>
            </a:r>
            <a:r>
              <a:rPr lang="it-IT" sz="2400" b="1" baseline="30000" dirty="0"/>
              <a:t>cinzia@koncept.it,</a:t>
            </a:r>
            <a:endParaRPr lang="it-IT" sz="2400" baseline="30000" dirty="0"/>
          </a:p>
          <a:p>
            <a:r>
              <a:rPr lang="it-IT" sz="2400" baseline="30000" dirty="0"/>
              <a:t>+</a:t>
            </a:r>
            <a:r>
              <a:rPr lang="it-IT" sz="2400" baseline="30000"/>
              <a:t>39 333 9922724</a:t>
            </a:r>
            <a:endParaRPr lang="it-IT" sz="2400" baseline="30000" dirty="0"/>
          </a:p>
          <a:p>
            <a:endParaRPr lang="it-IT" sz="2400" baseline="30000" dirty="0"/>
          </a:p>
          <a:p>
            <a:endParaRPr lang="it-IT" sz="2400" b="1" baseline="30000" dirty="0"/>
          </a:p>
          <a:p>
            <a:endParaRPr lang="it-IT" sz="2400" b="1" baseline="30000" dirty="0"/>
          </a:p>
          <a:p>
            <a:r>
              <a:rPr lang="it-IT" sz="2400" b="1" baseline="30000" dirty="0"/>
              <a:t>www.crackingcancer.it</a:t>
            </a:r>
            <a:br>
              <a:rPr lang="it-IT" sz="2400" b="1" baseline="30000" dirty="0"/>
            </a:br>
            <a:r>
              <a:rPr lang="it-IT" sz="2400" b="1" baseline="30000" dirty="0"/>
              <a:t>www.koncept.it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39FF4E24-CABF-4A4F-B48E-3CA611222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50" y="4902604"/>
            <a:ext cx="1234080" cy="144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736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58234</TotalTime>
  <Words>713</Words>
  <Application>Microsoft Macintosh PowerPoint</Application>
  <PresentationFormat>Personalizzato</PresentationFormat>
  <Paragraphs>131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Koncept Segreteria</dc:creator>
  <cp:lastModifiedBy>portatile pino</cp:lastModifiedBy>
  <cp:revision>20</cp:revision>
  <cp:lastPrinted>2018-12-11T17:23:32Z</cp:lastPrinted>
  <dcterms:created xsi:type="dcterms:W3CDTF">2018-12-11T17:19:53Z</dcterms:created>
  <dcterms:modified xsi:type="dcterms:W3CDTF">2019-01-22T14:01:09Z</dcterms:modified>
</cp:coreProperties>
</file>